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F33C7D4B-9B3E-4D78-9E8E-BE914E64689D}" type="datetimeFigureOut">
              <a:rPr lang="en-US" smtClean="0"/>
              <a:t>12/18/2022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A7FEA42-1DD8-45D6-B12B-5CA26E8FE775}"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33C7D4B-9B3E-4D78-9E8E-BE914E64689D}" type="datetimeFigureOut">
              <a:rPr lang="en-US" smtClean="0"/>
              <a:t>12/18/2022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A7FEA42-1DD8-45D6-B12B-5CA26E8FE775}"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33C7D4B-9B3E-4D78-9E8E-BE914E64689D}" type="datetimeFigureOut">
              <a:rPr lang="en-US" smtClean="0"/>
              <a:t>12/18/2022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A7FEA42-1DD8-45D6-B12B-5CA26E8FE775}"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33C7D4B-9B3E-4D78-9E8E-BE914E64689D}" type="datetimeFigureOut">
              <a:rPr lang="en-US" smtClean="0"/>
              <a:t>12/18/2022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A7FEA42-1DD8-45D6-B12B-5CA26E8FE775}"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3C7D4B-9B3E-4D78-9E8E-BE914E64689D}" type="datetimeFigureOut">
              <a:rPr lang="en-US" smtClean="0"/>
              <a:t>12/18/2022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A7FEA42-1DD8-45D6-B12B-5CA26E8FE775}"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F33C7D4B-9B3E-4D78-9E8E-BE914E64689D}" type="datetimeFigureOut">
              <a:rPr lang="en-US" smtClean="0"/>
              <a:t>12/18/2022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A7FEA42-1DD8-45D6-B12B-5CA26E8FE775}"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F33C7D4B-9B3E-4D78-9E8E-BE914E64689D}" type="datetimeFigureOut">
              <a:rPr lang="en-US" smtClean="0"/>
              <a:t>12/18/2022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A7FEA42-1DD8-45D6-B12B-5CA26E8FE775}"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F33C7D4B-9B3E-4D78-9E8E-BE914E64689D}" type="datetimeFigureOut">
              <a:rPr lang="en-US" smtClean="0"/>
              <a:t>12/18/2022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A7FEA42-1DD8-45D6-B12B-5CA26E8FE775}"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3C7D4B-9B3E-4D78-9E8E-BE914E64689D}" type="datetimeFigureOut">
              <a:rPr lang="en-US" smtClean="0"/>
              <a:t>12/18/2022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A7FEA42-1DD8-45D6-B12B-5CA26E8FE775}"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3C7D4B-9B3E-4D78-9E8E-BE914E64689D}" type="datetimeFigureOut">
              <a:rPr lang="en-US" smtClean="0"/>
              <a:t>12/18/2022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A7FEA42-1DD8-45D6-B12B-5CA26E8FE775}"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3C7D4B-9B3E-4D78-9E8E-BE914E64689D}" type="datetimeFigureOut">
              <a:rPr lang="en-US" smtClean="0"/>
              <a:t>12/18/2022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A7FEA42-1DD8-45D6-B12B-5CA26E8FE775}"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3C7D4B-9B3E-4D78-9E8E-BE914E64689D}" type="datetimeFigureOut">
              <a:rPr lang="en-US" smtClean="0"/>
              <a:t>12/18/2022</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7FEA42-1DD8-45D6-B12B-5CA26E8FE775}"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en.wikipedia.org/wiki/Range_finder" TargetMode="External"/><Relationship Id="rId3" Type="http://schemas.openxmlformats.org/officeDocument/2006/relationships/hyperlink" Target="https://en.wikipedia.org/wiki/Surveying" TargetMode="External"/><Relationship Id="rId7" Type="http://schemas.openxmlformats.org/officeDocument/2006/relationships/hyperlink" Target="https://en.wikipedia.org/wiki/Laser" TargetMode="External"/><Relationship Id="rId2" Type="http://schemas.openxmlformats.org/officeDocument/2006/relationships/hyperlink" Target="https://en.wikipedia.org/wiki/Navigation" TargetMode="External"/><Relationship Id="rId1" Type="http://schemas.openxmlformats.org/officeDocument/2006/relationships/slideLayout" Target="../slideLayouts/slideLayout2.xml"/><Relationship Id="rId6" Type="http://schemas.openxmlformats.org/officeDocument/2006/relationships/hyperlink" Target="https://en.wikipedia.org/wiki/Compass" TargetMode="External"/><Relationship Id="rId5" Type="http://schemas.openxmlformats.org/officeDocument/2006/relationships/hyperlink" Target="https://en.wikipedia.org/wiki/Traverse_%28surveying%29" TargetMode="External"/><Relationship Id="rId4" Type="http://schemas.openxmlformats.org/officeDocument/2006/relationships/hyperlink" Target="https://en.wikipedia.org/wiki/Bearing_%28navigation%29" TargetMode="External"/><Relationship Id="rId9" Type="http://schemas.openxmlformats.org/officeDocument/2006/relationships/hyperlink" Target="https://en.wikipedia.org/wiki/Local_attraction"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000" dirty="0" smtClean="0">
                <a:solidFill>
                  <a:srgbClr val="C00000"/>
                </a:solidFill>
              </a:rPr>
              <a:t>Prismatic Compass Survey</a:t>
            </a:r>
            <a:br>
              <a:rPr lang="en-US" sz="6000" dirty="0" smtClean="0">
                <a:solidFill>
                  <a:srgbClr val="C00000"/>
                </a:solidFill>
              </a:rPr>
            </a:br>
            <a:r>
              <a:rPr lang="en-US" sz="6000" dirty="0" err="1" smtClean="0">
                <a:solidFill>
                  <a:srgbClr val="C00000"/>
                </a:solidFill>
              </a:rPr>
              <a:t>Sem</a:t>
            </a:r>
            <a:r>
              <a:rPr lang="en-US" sz="6000" dirty="0" smtClean="0">
                <a:solidFill>
                  <a:srgbClr val="C00000"/>
                </a:solidFill>
              </a:rPr>
              <a:t>-II</a:t>
            </a:r>
            <a:endParaRPr lang="en-IN" sz="6000" dirty="0">
              <a:solidFill>
                <a:srgbClr val="C00000"/>
              </a:solidFill>
            </a:endParaRPr>
          </a:p>
        </p:txBody>
      </p:sp>
      <p:sp>
        <p:nvSpPr>
          <p:cNvPr id="3" name="Subtitle 2"/>
          <p:cNvSpPr>
            <a:spLocks noGrp="1"/>
          </p:cNvSpPr>
          <p:nvPr>
            <p:ph type="subTitle" idx="1"/>
          </p:nvPr>
        </p:nvSpPr>
        <p:spPr/>
        <p:txBody>
          <a:bodyPr/>
          <a:lstStyle/>
          <a:p>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Plumbing Bob</a:t>
            </a:r>
            <a:endParaRPr lang="en-IN" dirty="0">
              <a:solidFill>
                <a:srgbClr val="C00000"/>
              </a:solidFill>
            </a:endParaRPr>
          </a:p>
        </p:txBody>
      </p:sp>
      <p:pic>
        <p:nvPicPr>
          <p:cNvPr id="6146" name="Picture 2" descr="C:\Users\Arijit\Desktop\images.jpg"/>
          <p:cNvPicPr>
            <a:picLocks noGrp="1" noChangeAspect="1" noChangeArrowheads="1"/>
          </p:cNvPicPr>
          <p:nvPr>
            <p:ph idx="1"/>
          </p:nvPr>
        </p:nvPicPr>
        <p:blipFill>
          <a:blip r:embed="rId2"/>
          <a:srcRect/>
          <a:stretch>
            <a:fillRect/>
          </a:stretch>
        </p:blipFill>
        <p:spPr bwMode="auto">
          <a:xfrm>
            <a:off x="2643174" y="2420144"/>
            <a:ext cx="4857783" cy="4009252"/>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dirty="0"/>
          </a:p>
        </p:txBody>
      </p:sp>
      <p:sp>
        <p:nvSpPr>
          <p:cNvPr id="4" name="Rectangle 3"/>
          <p:cNvSpPr/>
          <p:nvPr/>
        </p:nvSpPr>
        <p:spPr>
          <a:xfrm>
            <a:off x="2046500" y="2967335"/>
            <a:ext cx="5291705" cy="1323439"/>
          </a:xfrm>
          <a:prstGeom prst="rect">
            <a:avLst/>
          </a:prstGeom>
          <a:noFill/>
        </p:spPr>
        <p:txBody>
          <a:bodyPr wrap="none" lIns="91440" tIns="45720" rIns="91440" bIns="45720">
            <a:spAutoFit/>
          </a:bodyPr>
          <a:lstStyle/>
          <a:p>
            <a:pPr algn="ctr"/>
            <a:r>
              <a:rPr lang="en-US" sz="8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THANK YOU</a:t>
            </a:r>
            <a:endParaRPr lang="en-US" sz="8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0000" lnSpcReduction="20000"/>
          </a:bodyPr>
          <a:lstStyle/>
          <a:p>
            <a:r>
              <a:rPr lang="en-IN" dirty="0" smtClean="0"/>
              <a:t>A </a:t>
            </a:r>
            <a:r>
              <a:rPr lang="en-IN" b="1" dirty="0" smtClean="0"/>
              <a:t>prismatic compass</a:t>
            </a:r>
            <a:r>
              <a:rPr lang="en-IN" dirty="0" smtClean="0"/>
              <a:t> is a </a:t>
            </a:r>
            <a:r>
              <a:rPr lang="en-IN" dirty="0" smtClean="0">
                <a:hlinkClick r:id="rId2" tooltip="Navigation"/>
              </a:rPr>
              <a:t>navigation</a:t>
            </a:r>
            <a:r>
              <a:rPr lang="en-IN" dirty="0" smtClean="0"/>
              <a:t> and </a:t>
            </a:r>
            <a:r>
              <a:rPr lang="en-IN" dirty="0" smtClean="0">
                <a:hlinkClick r:id="rId3" tooltip="Surveying"/>
              </a:rPr>
              <a:t>surveying</a:t>
            </a:r>
            <a:r>
              <a:rPr lang="en-IN" dirty="0" smtClean="0"/>
              <a:t> instrument which is extensively used to find out the </a:t>
            </a:r>
            <a:r>
              <a:rPr lang="en-IN" dirty="0" smtClean="0">
                <a:hlinkClick r:id="rId4" tooltip="Bearing (navigation)"/>
              </a:rPr>
              <a:t>bearing</a:t>
            </a:r>
            <a:r>
              <a:rPr lang="en-IN" dirty="0" smtClean="0"/>
              <a:t> of the </a:t>
            </a:r>
            <a:r>
              <a:rPr lang="en-IN" dirty="0" smtClean="0">
                <a:hlinkClick r:id="rId5" tooltip="Traverse (surveying)"/>
              </a:rPr>
              <a:t>traversing</a:t>
            </a:r>
            <a:r>
              <a:rPr lang="en-IN" dirty="0" smtClean="0"/>
              <a:t> and included angles between them, waypoints (an endpoint of the </a:t>
            </a:r>
            <a:r>
              <a:rPr lang="en-IN" dirty="0" err="1" smtClean="0"/>
              <a:t>lcourse</a:t>
            </a:r>
            <a:r>
              <a:rPr lang="en-IN" dirty="0" smtClean="0"/>
              <a:t>) and </a:t>
            </a:r>
            <a:r>
              <a:rPr lang="en-IN" dirty="0" err="1" smtClean="0"/>
              <a:t>direction.</a:t>
            </a:r>
            <a:r>
              <a:rPr lang="en-IN" dirty="0" err="1" smtClean="0">
                <a:hlinkClick r:id="rId6" tooltip="Compass"/>
              </a:rPr>
              <a:t>Compass</a:t>
            </a:r>
            <a:r>
              <a:rPr lang="en-IN" dirty="0" smtClean="0"/>
              <a:t> surveying is a type of surveying in which the directions of surveying lines are determined with a magnetic compass, and the length of the surveying lines are measured with a tape or chain or </a:t>
            </a:r>
            <a:r>
              <a:rPr lang="en-IN" dirty="0" smtClean="0">
                <a:hlinkClick r:id="rId7" tooltip="Laser"/>
              </a:rPr>
              <a:t>laser</a:t>
            </a:r>
            <a:r>
              <a:rPr lang="en-IN" dirty="0" smtClean="0"/>
              <a:t> </a:t>
            </a:r>
            <a:r>
              <a:rPr lang="en-IN" dirty="0" smtClean="0">
                <a:hlinkClick r:id="rId8" tooltip="Range finder"/>
              </a:rPr>
              <a:t>range finder</a:t>
            </a:r>
            <a:r>
              <a:rPr lang="en-IN" dirty="0" smtClean="0"/>
              <a:t>. The compass is generally used to run a traverse line. The compass calculates bearings of lines with respect to magnetic needle. The included angles can then be calculated using suitable formulas in case of clockwise and anti-clockwise traverse respectively. For each survey line in the traverse, surveyors take two bearings that is fore bearing and back bearing which should exactly differ by 180</a:t>
            </a:r>
            <a:r>
              <a:rPr lang="en-IN" baseline="30000" dirty="0" smtClean="0"/>
              <a:t>°</a:t>
            </a:r>
            <a:r>
              <a:rPr lang="en-IN" dirty="0" smtClean="0"/>
              <a:t> if </a:t>
            </a:r>
            <a:r>
              <a:rPr lang="en-IN" dirty="0" smtClean="0">
                <a:hlinkClick r:id="rId9" tooltip="Local attraction"/>
              </a:rPr>
              <a:t>local attraction</a:t>
            </a:r>
            <a:r>
              <a:rPr lang="en-IN" dirty="0" smtClean="0"/>
              <a:t> is negligible. The name </a:t>
            </a:r>
            <a:r>
              <a:rPr lang="en-IN" i="1" dirty="0" smtClean="0"/>
              <a:t>Prismatic compass</a:t>
            </a:r>
            <a:r>
              <a:rPr lang="en-IN" dirty="0" smtClean="0"/>
              <a:t> is given to it because it essentially consists of a prism which is used for taking observations more accurately.</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C00000"/>
                </a:solidFill>
              </a:rPr>
              <a:t>Travarse</a:t>
            </a:r>
            <a:r>
              <a:rPr lang="en-US" dirty="0" smtClean="0">
                <a:solidFill>
                  <a:srgbClr val="C00000"/>
                </a:solidFill>
              </a:rPr>
              <a:t> Method</a:t>
            </a:r>
            <a:endParaRPr lang="en-IN" dirty="0">
              <a:solidFill>
                <a:srgbClr val="C00000"/>
              </a:solidFill>
            </a:endParaRPr>
          </a:p>
        </p:txBody>
      </p:sp>
      <p:sp>
        <p:nvSpPr>
          <p:cNvPr id="3" name="Content Placeholder 2"/>
          <p:cNvSpPr>
            <a:spLocks noGrp="1"/>
          </p:cNvSpPr>
          <p:nvPr>
            <p:ph idx="1"/>
          </p:nvPr>
        </p:nvSpPr>
        <p:spPr/>
        <p:txBody>
          <a:bodyPr/>
          <a:lstStyle/>
          <a:p>
            <a:r>
              <a:rPr lang="en-IN" dirty="0" smtClean="0"/>
              <a:t>Compass traversing In this method, the fore and back bearings of the traverse legs are measured by prismatic compass and the sides of the traverse by chain or tape. Then the observed bearings are verified and necessary corrections for local attraction are applied.</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C00000"/>
                </a:solidFill>
              </a:rPr>
              <a:t>Things need for prismatic compass survey</a:t>
            </a:r>
            <a:endParaRPr lang="en-IN" dirty="0">
              <a:solidFill>
                <a:srgbClr val="C00000"/>
              </a:solidFill>
            </a:endParaRPr>
          </a:p>
        </p:txBody>
      </p:sp>
      <p:sp>
        <p:nvSpPr>
          <p:cNvPr id="3" name="Content Placeholder 2"/>
          <p:cNvSpPr>
            <a:spLocks noGrp="1"/>
          </p:cNvSpPr>
          <p:nvPr>
            <p:ph idx="1"/>
          </p:nvPr>
        </p:nvSpPr>
        <p:spPr/>
        <p:txBody>
          <a:bodyPr/>
          <a:lstStyle/>
          <a:p>
            <a:r>
              <a:rPr lang="en-US" dirty="0" smtClean="0">
                <a:solidFill>
                  <a:srgbClr val="FFC000"/>
                </a:solidFill>
              </a:rPr>
              <a:t>Prismatic Compass</a:t>
            </a:r>
          </a:p>
          <a:p>
            <a:r>
              <a:rPr lang="en-US" dirty="0" smtClean="0">
                <a:solidFill>
                  <a:schemeClr val="accent2">
                    <a:lumMod val="75000"/>
                  </a:schemeClr>
                </a:solidFill>
              </a:rPr>
              <a:t>Prismatic Compass Stand</a:t>
            </a:r>
          </a:p>
          <a:p>
            <a:r>
              <a:rPr lang="en-US" dirty="0" smtClean="0">
                <a:solidFill>
                  <a:schemeClr val="tx2">
                    <a:lumMod val="60000"/>
                    <a:lumOff val="40000"/>
                  </a:schemeClr>
                </a:solidFill>
              </a:rPr>
              <a:t>Measuring Tape</a:t>
            </a:r>
          </a:p>
          <a:p>
            <a:r>
              <a:rPr lang="en-US" dirty="0" smtClean="0">
                <a:solidFill>
                  <a:schemeClr val="accent6">
                    <a:lumMod val="50000"/>
                  </a:schemeClr>
                </a:solidFill>
              </a:rPr>
              <a:t>Ranging Rod</a:t>
            </a:r>
          </a:p>
          <a:p>
            <a:r>
              <a:rPr lang="en-US" dirty="0" smtClean="0"/>
              <a:t>Ground Pin</a:t>
            </a:r>
          </a:p>
          <a:p>
            <a:r>
              <a:rPr lang="en-US" dirty="0" smtClean="0">
                <a:solidFill>
                  <a:srgbClr val="FF0000"/>
                </a:solidFill>
              </a:rPr>
              <a:t>Plumbing Bob</a:t>
            </a:r>
            <a:endParaRPr lang="en-IN"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Prismatic </a:t>
            </a:r>
            <a:r>
              <a:rPr lang="en-US" dirty="0" err="1" smtClean="0"/>
              <a:t>Comapss</a:t>
            </a:r>
            <a:r>
              <a:rPr lang="en-US" dirty="0" smtClean="0"/>
              <a:t> &amp; Stand</a:t>
            </a:r>
            <a:endParaRPr lang="en-IN" dirty="0"/>
          </a:p>
        </p:txBody>
      </p:sp>
      <p:pic>
        <p:nvPicPr>
          <p:cNvPr id="1026" name="Picture 2" descr="C:\Users\Arijit\Desktop\714Exp0WD-L._SL1500_.jpg"/>
          <p:cNvPicPr>
            <a:picLocks noGrp="1" noChangeAspect="1" noChangeArrowheads="1"/>
          </p:cNvPicPr>
          <p:nvPr>
            <p:ph idx="1"/>
          </p:nvPr>
        </p:nvPicPr>
        <p:blipFill>
          <a:blip r:embed="rId2"/>
          <a:srcRect/>
          <a:stretch>
            <a:fillRect/>
          </a:stretch>
        </p:blipFill>
        <p:spPr bwMode="auto">
          <a:xfrm>
            <a:off x="1357291" y="1600200"/>
            <a:ext cx="6715172" cy="4525963"/>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Parts of Prismatic Compass</a:t>
            </a:r>
            <a:endParaRPr lang="en-IN" dirty="0"/>
          </a:p>
        </p:txBody>
      </p:sp>
      <p:pic>
        <p:nvPicPr>
          <p:cNvPr id="2050" name="Picture 2" descr="C:\Users\Arijit\Desktop\784682.jpg"/>
          <p:cNvPicPr>
            <a:picLocks noGrp="1" noChangeAspect="1" noChangeArrowheads="1"/>
          </p:cNvPicPr>
          <p:nvPr>
            <p:ph idx="1"/>
          </p:nvPr>
        </p:nvPicPr>
        <p:blipFill>
          <a:blip r:embed="rId2"/>
          <a:srcRect/>
          <a:stretch>
            <a:fillRect/>
          </a:stretch>
        </p:blipFill>
        <p:spPr bwMode="auto">
          <a:xfrm>
            <a:off x="1239042" y="1600200"/>
            <a:ext cx="6665916" cy="4525963"/>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Ranging Rod</a:t>
            </a:r>
            <a:endParaRPr lang="en-IN" dirty="0">
              <a:solidFill>
                <a:srgbClr val="C00000"/>
              </a:solidFill>
            </a:endParaRPr>
          </a:p>
        </p:txBody>
      </p:sp>
      <p:pic>
        <p:nvPicPr>
          <p:cNvPr id="3074" name="Picture 2" descr="C:\Users\Arijit\Desktop\31fJboupIHL._SX342_.jpg"/>
          <p:cNvPicPr>
            <a:picLocks noGrp="1" noChangeAspect="1" noChangeArrowheads="1"/>
          </p:cNvPicPr>
          <p:nvPr>
            <p:ph idx="1"/>
          </p:nvPr>
        </p:nvPicPr>
        <p:blipFill>
          <a:blip r:embed="rId2"/>
          <a:srcRect/>
          <a:stretch>
            <a:fillRect/>
          </a:stretch>
        </p:blipFill>
        <p:spPr bwMode="auto">
          <a:xfrm>
            <a:off x="1857356" y="1148537"/>
            <a:ext cx="5709463" cy="5709463"/>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Measuring Tape</a:t>
            </a:r>
            <a:endParaRPr lang="en-IN" dirty="0">
              <a:solidFill>
                <a:srgbClr val="C00000"/>
              </a:solidFill>
            </a:endParaRPr>
          </a:p>
        </p:txBody>
      </p:sp>
      <p:pic>
        <p:nvPicPr>
          <p:cNvPr id="4098" name="Picture 2" descr="C:\Users\Arijit\Desktop\61OzXRX-T6L._SL1000_.jpg"/>
          <p:cNvPicPr>
            <a:picLocks noGrp="1" noChangeAspect="1" noChangeArrowheads="1"/>
          </p:cNvPicPr>
          <p:nvPr>
            <p:ph idx="1"/>
          </p:nvPr>
        </p:nvPicPr>
        <p:blipFill>
          <a:blip r:embed="rId2"/>
          <a:srcRect/>
          <a:stretch>
            <a:fillRect/>
          </a:stretch>
        </p:blipFill>
        <p:spPr bwMode="auto">
          <a:xfrm>
            <a:off x="2309018" y="1600200"/>
            <a:ext cx="4525963" cy="4525963"/>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Ground Pin</a:t>
            </a:r>
            <a:endParaRPr lang="en-IN" dirty="0">
              <a:solidFill>
                <a:srgbClr val="C00000"/>
              </a:solidFill>
            </a:endParaRPr>
          </a:p>
        </p:txBody>
      </p:sp>
      <p:pic>
        <p:nvPicPr>
          <p:cNvPr id="5122" name="Picture 2" descr="C:\Users\Arijit\Desktop\507675b987d4b5.41895491-min.jpg"/>
          <p:cNvPicPr>
            <a:picLocks noGrp="1" noChangeAspect="1" noChangeArrowheads="1"/>
          </p:cNvPicPr>
          <p:nvPr>
            <p:ph idx="1"/>
          </p:nvPr>
        </p:nvPicPr>
        <p:blipFill>
          <a:blip r:embed="rId2"/>
          <a:srcRect/>
          <a:stretch>
            <a:fillRect/>
          </a:stretch>
        </p:blipFill>
        <p:spPr bwMode="auto">
          <a:xfrm>
            <a:off x="1887656" y="1600200"/>
            <a:ext cx="5368688" cy="4525963"/>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262</Words>
  <Application>Microsoft Office PowerPoint</Application>
  <PresentationFormat>On-screen Show (4:3)</PresentationFormat>
  <Paragraphs>18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Prismatic Compass Survey Sem-II</vt:lpstr>
      <vt:lpstr>Slide 2</vt:lpstr>
      <vt:lpstr>Travarse Method</vt:lpstr>
      <vt:lpstr>Things need for prismatic compass survey</vt:lpstr>
      <vt:lpstr>Prismatic Comapss &amp; Stand</vt:lpstr>
      <vt:lpstr>Parts of Prismatic Compass</vt:lpstr>
      <vt:lpstr>Ranging Rod</vt:lpstr>
      <vt:lpstr>Measuring Tape</vt:lpstr>
      <vt:lpstr>Ground Pin</vt:lpstr>
      <vt:lpstr>Plumbing Bob</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Arijit</dc:creator>
  <cp:lastModifiedBy>Arijit</cp:lastModifiedBy>
  <cp:revision>3</cp:revision>
  <dcterms:created xsi:type="dcterms:W3CDTF">2022-12-18T15:44:41Z</dcterms:created>
  <dcterms:modified xsi:type="dcterms:W3CDTF">2022-12-18T16:07:20Z</dcterms:modified>
</cp:coreProperties>
</file>